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Editar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Editar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12/12/2019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92772" y="675549"/>
            <a:ext cx="11020108" cy="1103812"/>
          </a:xfrm>
        </p:spPr>
        <p:txBody>
          <a:bodyPr>
            <a:normAutofit fontScale="90000"/>
          </a:bodyPr>
          <a:lstStyle/>
          <a:p>
            <a:r>
              <a:rPr lang="es-PE" dirty="0" smtClean="0">
                <a:solidFill>
                  <a:srgbClr val="FFFF00"/>
                </a:solidFill>
              </a:rPr>
              <a:t>   MANTENIIENTO </a:t>
            </a:r>
            <a:r>
              <a:rPr lang="es-PE" dirty="0">
                <a:solidFill>
                  <a:srgbClr val="FFFF00"/>
                </a:solidFill>
              </a:rPr>
              <a:t>DE SUBESTACIONES</a:t>
            </a:r>
            <a:r>
              <a:rPr lang="en-US" dirty="0">
                <a:solidFill>
                  <a:srgbClr val="FFFF00"/>
                </a:solidFill>
              </a:rPr>
              <a:t/>
            </a:r>
            <a:br>
              <a:rPr lang="en-US" dirty="0">
                <a:solidFill>
                  <a:srgbClr val="FFFF00"/>
                </a:solidFill>
              </a:rPr>
            </a:br>
            <a:endParaRPr lang="en-US" dirty="0">
              <a:solidFill>
                <a:srgbClr val="FFFF00"/>
              </a:solidFill>
            </a:endParaRPr>
          </a:p>
        </p:txBody>
      </p:sp>
      <p:sp>
        <p:nvSpPr>
          <p:cNvPr id="3" name="Subtítulo 2"/>
          <p:cNvSpPr>
            <a:spLocks noGrp="1"/>
          </p:cNvSpPr>
          <p:nvPr>
            <p:ph type="subTitle" idx="1"/>
          </p:nvPr>
        </p:nvSpPr>
        <p:spPr>
          <a:xfrm>
            <a:off x="684212" y="2377441"/>
            <a:ext cx="6400800" cy="3413760"/>
          </a:xfrm>
        </p:spPr>
        <p:txBody>
          <a:bodyPr/>
          <a:lstStyle/>
          <a:p>
            <a:endParaRPr lang="en-US" dirty="0"/>
          </a:p>
        </p:txBody>
      </p:sp>
      <p:pic>
        <p:nvPicPr>
          <p:cNvPr id="4" name="Imagen 3" descr="A partir de este año, E.ON instalará únicamente subestaciones eléctricas inteligentes en Alemania."/>
          <p:cNvPicPr/>
          <p:nvPr/>
        </p:nvPicPr>
        <p:blipFill>
          <a:blip r:embed="rId2">
            <a:extLst>
              <a:ext uri="{28A0092B-C50C-407E-A947-70E740481C1C}">
                <a14:useLocalDpi xmlns:a14="http://schemas.microsoft.com/office/drawing/2010/main" val="0"/>
              </a:ext>
            </a:extLst>
          </a:blip>
          <a:srcRect/>
          <a:stretch>
            <a:fillRect/>
          </a:stretch>
        </p:blipFill>
        <p:spPr bwMode="auto">
          <a:xfrm>
            <a:off x="1425938" y="3111772"/>
            <a:ext cx="4245610" cy="2437130"/>
          </a:xfrm>
          <a:prstGeom prst="rect">
            <a:avLst/>
          </a:prstGeom>
          <a:noFill/>
          <a:ln>
            <a:noFill/>
          </a:ln>
        </p:spPr>
      </p:pic>
      <p:sp>
        <p:nvSpPr>
          <p:cNvPr id="5" name="CuadroTexto 4"/>
          <p:cNvSpPr txBox="1"/>
          <p:nvPr/>
        </p:nvSpPr>
        <p:spPr>
          <a:xfrm>
            <a:off x="7262949" y="2377441"/>
            <a:ext cx="4219302" cy="3139321"/>
          </a:xfrm>
          <a:prstGeom prst="rect">
            <a:avLst/>
          </a:prstGeom>
          <a:noFill/>
        </p:spPr>
        <p:txBody>
          <a:bodyPr wrap="square" rtlCol="0">
            <a:spAutoFit/>
          </a:bodyPr>
          <a:lstStyle/>
          <a:p>
            <a:r>
              <a:rPr lang="es-ES" dirty="0"/>
              <a:t>¿Sabías que la mayoría de los equipos más costosos e importantes de la industria se encuentran instalados en las subestaciones eléctricas?, ¿ sabías que las fallas en subestaciones se consideran como catastróficas?  por la cantidad económica y la cantidad de material además de posibilidad de accidentes que pueden involucrar</a:t>
            </a:r>
            <a:endParaRPr lang="en-US" dirty="0"/>
          </a:p>
        </p:txBody>
      </p:sp>
    </p:spTree>
    <p:extLst>
      <p:ext uri="{BB962C8B-B14F-4D97-AF65-F5344CB8AC3E}">
        <p14:creationId xmlns:p14="http://schemas.microsoft.com/office/powerpoint/2010/main" val="3077178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1800" dirty="0"/>
              <a:t> Las subestaciones eléctricas radica, en el Gran costó que tiene cada uno de los equipos que ahí se encuentran ,pero sobre todo en la importancia que tienen es  para que no ocurra una falla</a:t>
            </a:r>
            <a:endParaRPr lang="en-US" sz="1800" dirty="0"/>
          </a:p>
        </p:txBody>
      </p:sp>
      <p:sp>
        <p:nvSpPr>
          <p:cNvPr id="3" name="Marcador de contenido 2"/>
          <p:cNvSpPr>
            <a:spLocks noGrp="1"/>
          </p:cNvSpPr>
          <p:nvPr>
            <p:ph sz="half" idx="1"/>
          </p:nvPr>
        </p:nvSpPr>
        <p:spPr>
          <a:xfrm>
            <a:off x="684211" y="685800"/>
            <a:ext cx="8969240" cy="1613263"/>
          </a:xfrm>
        </p:spPr>
        <p:txBody>
          <a:bodyPr>
            <a:normAutofit fontScale="85000" lnSpcReduction="10000"/>
          </a:bodyPr>
          <a:lstStyle/>
          <a:p>
            <a:r>
              <a:rPr lang="es-PE" dirty="0"/>
              <a:t>-La importancia que tiene las subestaciones </a:t>
            </a:r>
            <a:r>
              <a:rPr lang="es-PE" dirty="0" err="1"/>
              <a:t>electricas</a:t>
            </a:r>
            <a:r>
              <a:rPr lang="es-PE" dirty="0"/>
              <a:t> en la industria y también a nivel nacional</a:t>
            </a:r>
            <a:endParaRPr lang="en-US" dirty="0"/>
          </a:p>
          <a:p>
            <a:r>
              <a:rPr lang="es-ES" dirty="0"/>
              <a:t>-Vamos a revisar el tema de mantenimiento de subestaciones </a:t>
            </a:r>
            <a:r>
              <a:rPr lang="es-ES" dirty="0" err="1"/>
              <a:t>electricas</a:t>
            </a:r>
            <a:r>
              <a:rPr lang="es-ES" dirty="0" smtClean="0"/>
              <a:t>.</a:t>
            </a:r>
          </a:p>
          <a:p>
            <a:r>
              <a:rPr lang="es-ES" dirty="0"/>
              <a:t>- los tipos de mantenimiento eléctrico que puede realizar a una Subestación.</a:t>
            </a:r>
            <a:endParaRPr lang="en-US" dirty="0"/>
          </a:p>
        </p:txBody>
      </p:sp>
      <p:pic>
        <p:nvPicPr>
          <p:cNvPr id="9" name="Imagen 8"/>
          <p:cNvPicPr/>
          <p:nvPr/>
        </p:nvPicPr>
        <p:blipFill>
          <a:blip r:embed="rId2"/>
          <a:stretch>
            <a:fillRect/>
          </a:stretch>
        </p:blipFill>
        <p:spPr>
          <a:xfrm>
            <a:off x="1184003" y="2646543"/>
            <a:ext cx="5360488" cy="1546634"/>
          </a:xfrm>
          <a:prstGeom prst="rect">
            <a:avLst/>
          </a:prstGeom>
        </p:spPr>
      </p:pic>
    </p:spTree>
    <p:extLst>
      <p:ext uri="{BB962C8B-B14F-4D97-AF65-F5344CB8AC3E}">
        <p14:creationId xmlns:p14="http://schemas.microsoft.com/office/powerpoint/2010/main" val="179717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2" y="4487332"/>
            <a:ext cx="4606245" cy="2135537"/>
          </a:xfrm>
        </p:spPr>
        <p:txBody>
          <a:bodyPr>
            <a:normAutofit fontScale="90000"/>
          </a:bodyPr>
          <a:lstStyle/>
          <a:p>
            <a:r>
              <a:rPr lang="es-PE" sz="1800" dirty="0" smtClean="0"/>
              <a:t>ocasionar una pérdida considerable puesto que muchas veces los tiempos de suministro de este tipo de equipos son muy sencillos pueden ocasionar largos periodos de tiempo perdido.</a:t>
            </a:r>
            <a:r>
              <a:rPr lang="en-US" dirty="0" smtClean="0"/>
              <a:t/>
            </a:r>
            <a:br>
              <a:rPr lang="en-US" dirty="0" smtClean="0"/>
            </a:br>
            <a:endParaRPr lang="en-US" dirty="0"/>
          </a:p>
        </p:txBody>
      </p:sp>
      <p:sp>
        <p:nvSpPr>
          <p:cNvPr id="3" name="Marcador de contenido 2"/>
          <p:cNvSpPr>
            <a:spLocks noGrp="1"/>
          </p:cNvSpPr>
          <p:nvPr>
            <p:ph sz="half" idx="1"/>
          </p:nvPr>
        </p:nvSpPr>
        <p:spPr/>
        <p:txBody>
          <a:bodyPr/>
          <a:lstStyle/>
          <a:p>
            <a:r>
              <a:rPr lang="es-ES" dirty="0" smtClean="0">
                <a:solidFill>
                  <a:srgbClr val="FFFF00"/>
                </a:solidFill>
              </a:rPr>
              <a:t>Ejemplo</a:t>
            </a:r>
            <a:r>
              <a:rPr lang="es-ES" dirty="0" smtClean="0"/>
              <a:t> : </a:t>
            </a:r>
          </a:p>
          <a:p>
            <a:endParaRPr lang="es-ES" dirty="0"/>
          </a:p>
          <a:p>
            <a:endParaRPr lang="es-ES" dirty="0" smtClean="0"/>
          </a:p>
          <a:p>
            <a:endParaRPr lang="es-ES" dirty="0"/>
          </a:p>
          <a:p>
            <a:endParaRPr lang="es-ES" dirty="0" smtClean="0"/>
          </a:p>
          <a:p>
            <a:endParaRPr lang="es-ES" dirty="0"/>
          </a:p>
          <a:p>
            <a:endParaRPr lang="en-US" dirty="0"/>
          </a:p>
        </p:txBody>
      </p:sp>
      <p:pic>
        <p:nvPicPr>
          <p:cNvPr id="5" name="Imagen 4"/>
          <p:cNvPicPr/>
          <p:nvPr/>
        </p:nvPicPr>
        <p:blipFill>
          <a:blip r:embed="rId2"/>
          <a:stretch>
            <a:fillRect/>
          </a:stretch>
        </p:blipFill>
        <p:spPr>
          <a:xfrm>
            <a:off x="1592942" y="1717221"/>
            <a:ext cx="2103847" cy="2233749"/>
          </a:xfrm>
          <a:prstGeom prst="rect">
            <a:avLst/>
          </a:prstGeom>
        </p:spPr>
      </p:pic>
      <p:pic>
        <p:nvPicPr>
          <p:cNvPr id="6" name="Marcador de contenido 5"/>
          <p:cNvPicPr>
            <a:picLocks noGrp="1"/>
          </p:cNvPicPr>
          <p:nvPr>
            <p:ph sz="half" idx="2"/>
          </p:nvPr>
        </p:nvPicPr>
        <p:blipFill>
          <a:blip r:embed="rId3"/>
          <a:stretch>
            <a:fillRect/>
          </a:stretch>
        </p:blipFill>
        <p:spPr>
          <a:xfrm>
            <a:off x="5621866" y="1650591"/>
            <a:ext cx="3870914" cy="2300379"/>
          </a:xfrm>
          <a:prstGeom prst="rect">
            <a:avLst/>
          </a:prstGeom>
        </p:spPr>
      </p:pic>
      <p:sp>
        <p:nvSpPr>
          <p:cNvPr id="7" name="Título 1"/>
          <p:cNvSpPr txBox="1">
            <a:spLocks/>
          </p:cNvSpPr>
          <p:nvPr/>
        </p:nvSpPr>
        <p:spPr>
          <a:xfrm>
            <a:off x="5621866" y="4333965"/>
            <a:ext cx="4606245" cy="2135537"/>
          </a:xfrm>
          <a:prstGeom prst="rect">
            <a:avLst/>
          </a:prstGeom>
          <a:effectLst/>
        </p:spPr>
        <p:txBody>
          <a:bodyPr vert="horz" lIns="91440" tIns="45720" rIns="91440" bIns="45720" rtlCol="0" anchor="ctr">
            <a:normAutofit fontScale="450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a:t>un cortocircuito puede ser demasiado grandes si las protecciones eléctricas no están bien seleccionadas  o no están bien coordinadas y se puede realizar un aparatoso cortocircuito que involucre un desastre completo ,como la destrucción de un tablero de media tensión ,o un accidente para una persona que vaya pasando por los alrededores .</a:t>
            </a:r>
            <a:endParaRPr lang="en-US" dirty="0"/>
          </a:p>
        </p:txBody>
      </p:sp>
    </p:spTree>
    <p:extLst>
      <p:ext uri="{BB962C8B-B14F-4D97-AF65-F5344CB8AC3E}">
        <p14:creationId xmlns:p14="http://schemas.microsoft.com/office/powerpoint/2010/main" val="2736601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6580" y="3683726"/>
            <a:ext cx="8826032" cy="2573383"/>
          </a:xfrm>
        </p:spPr>
        <p:txBody>
          <a:bodyPr>
            <a:normAutofit fontScale="90000"/>
          </a:bodyPr>
          <a:lstStyle/>
          <a:p>
            <a:r>
              <a:rPr lang="es-PE" dirty="0"/>
              <a:t>que básicamente son los que se consideran para la parte industrial que son</a:t>
            </a:r>
            <a:r>
              <a:rPr lang="es-PE" dirty="0" smtClean="0"/>
              <a:t>:</a:t>
            </a:r>
            <a:br>
              <a:rPr lang="es-PE" dirty="0" smtClean="0"/>
            </a:br>
            <a:r>
              <a:rPr lang="es-PE" dirty="0"/>
              <a:t> -El mantenimiento correctivo </a:t>
            </a:r>
            <a:r>
              <a:rPr lang="en-US" dirty="0"/>
              <a:t/>
            </a:r>
            <a:br>
              <a:rPr lang="en-US" dirty="0"/>
            </a:br>
            <a:r>
              <a:rPr lang="es-PE" dirty="0"/>
              <a:t> </a:t>
            </a:r>
            <a:r>
              <a:rPr lang="es-PE" dirty="0" smtClean="0"/>
              <a:t>-</a:t>
            </a:r>
            <a:r>
              <a:rPr lang="es-PE" dirty="0"/>
              <a:t>El mantenimiento preventivo</a:t>
            </a:r>
            <a:r>
              <a:rPr lang="en-US" dirty="0"/>
              <a:t/>
            </a:r>
            <a:br>
              <a:rPr lang="en-US" dirty="0"/>
            </a:br>
            <a:r>
              <a:rPr lang="es-PE" dirty="0"/>
              <a:t> </a:t>
            </a:r>
            <a:r>
              <a:rPr lang="es-PE" dirty="0" smtClean="0"/>
              <a:t>-</a:t>
            </a:r>
            <a:r>
              <a:rPr lang="es-PE" dirty="0"/>
              <a:t>El mantenimiento predictivo</a:t>
            </a:r>
            <a:r>
              <a:rPr lang="en-US" dirty="0"/>
              <a:t/>
            </a:r>
            <a:br>
              <a:rPr lang="en-US" dirty="0"/>
            </a:br>
            <a:endParaRPr lang="en-US" dirty="0"/>
          </a:p>
        </p:txBody>
      </p:sp>
      <p:sp>
        <p:nvSpPr>
          <p:cNvPr id="3" name="Marcador de contenido 2"/>
          <p:cNvSpPr>
            <a:spLocks noGrp="1"/>
          </p:cNvSpPr>
          <p:nvPr>
            <p:ph sz="half" idx="1"/>
          </p:nvPr>
        </p:nvSpPr>
        <p:spPr>
          <a:xfrm>
            <a:off x="684211" y="685800"/>
            <a:ext cx="10732726" cy="2893423"/>
          </a:xfrm>
        </p:spPr>
        <p:txBody>
          <a:bodyPr>
            <a:normAutofit fontScale="92500" lnSpcReduction="20000"/>
          </a:bodyPr>
          <a:lstStyle/>
          <a:p>
            <a:r>
              <a:rPr lang="es-ES" dirty="0"/>
              <a:t>fusibles dimensionado de una manera incorrecta que en ocasiones pues se tiene debido a que no se toman las precauciones adecuadas no se realizan los estudios de cortocircuito o los estudios de coordinación de protecciones y esto </a:t>
            </a:r>
            <a:r>
              <a:rPr lang="es-ES" dirty="0" err="1"/>
              <a:t>ocaciona</a:t>
            </a:r>
            <a:r>
              <a:rPr lang="es-ES" dirty="0"/>
              <a:t>  Que las fallas sean mucho más grandes, </a:t>
            </a:r>
            <a:r>
              <a:rPr lang="es-ES" dirty="0" smtClean="0"/>
              <a:t>que </a:t>
            </a:r>
            <a:r>
              <a:rPr lang="es-ES" dirty="0"/>
              <a:t>involucra la destrucción de varios equipos</a:t>
            </a:r>
            <a:r>
              <a:rPr lang="es-ES" dirty="0" smtClean="0"/>
              <a:t>,</a:t>
            </a:r>
          </a:p>
          <a:p>
            <a:r>
              <a:rPr lang="es-ES" dirty="0"/>
              <a:t>Esto pues nos puede ocasionar que la planta pare </a:t>
            </a:r>
            <a:r>
              <a:rPr lang="es-ES" dirty="0" smtClean="0"/>
              <a:t>.</a:t>
            </a:r>
          </a:p>
          <a:p>
            <a:r>
              <a:rPr lang="es-PE" dirty="0"/>
              <a:t>Entonces hay que  Tomar las precauciones adecuadas y realizar  un programa de mantenimiento referente a los tipos de mantenimiento eléctrico se tienen tres que hay que tomar en cuenta</a:t>
            </a:r>
            <a:endParaRPr lang="en-US" dirty="0"/>
          </a:p>
          <a:p>
            <a:r>
              <a:rPr lang="es-PE" dirty="0" smtClean="0"/>
              <a:t> </a:t>
            </a:r>
            <a:endParaRPr lang="en-US" dirty="0" smtClean="0"/>
          </a:p>
          <a:p>
            <a:endParaRPr lang="en-US" dirty="0"/>
          </a:p>
        </p:txBody>
      </p:sp>
      <p:sp>
        <p:nvSpPr>
          <p:cNvPr id="4" name="Marcador de contenido 3"/>
          <p:cNvSpPr>
            <a:spLocks noGrp="1"/>
          </p:cNvSpPr>
          <p:nvPr>
            <p:ph sz="half" idx="2"/>
          </p:nvPr>
        </p:nvSpPr>
        <p:spPr/>
        <p:txBody>
          <a:bodyPr>
            <a:normAutofit fontScale="92500" lnSpcReduction="20000"/>
          </a:bodyPr>
          <a:lstStyle/>
          <a:p>
            <a:endParaRPr lang="en-US" dirty="0"/>
          </a:p>
        </p:txBody>
      </p:sp>
    </p:spTree>
    <p:extLst>
      <p:ext uri="{BB962C8B-B14F-4D97-AF65-F5344CB8AC3E}">
        <p14:creationId xmlns:p14="http://schemas.microsoft.com/office/powerpoint/2010/main" val="106663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67093" y="235358"/>
            <a:ext cx="8534400" cy="1507067"/>
          </a:xfrm>
        </p:spPr>
        <p:txBody>
          <a:bodyPr/>
          <a:lstStyle/>
          <a:p>
            <a:r>
              <a:rPr lang="es-ES" dirty="0">
                <a:solidFill>
                  <a:srgbClr val="FFFF00"/>
                </a:solidFill>
              </a:rPr>
              <a:t>MANTENIMIENTO CORRECTIVO</a:t>
            </a:r>
            <a:r>
              <a:rPr lang="en-US" dirty="0">
                <a:solidFill>
                  <a:srgbClr val="FFFF00"/>
                </a:solidFill>
              </a:rPr>
              <a:t/>
            </a:r>
            <a:br>
              <a:rPr lang="en-US" dirty="0">
                <a:solidFill>
                  <a:srgbClr val="FFFF00"/>
                </a:solidFill>
              </a:rPr>
            </a:br>
            <a:endParaRPr lang="en-US" dirty="0"/>
          </a:p>
        </p:txBody>
      </p:sp>
      <p:sp>
        <p:nvSpPr>
          <p:cNvPr id="3" name="Marcador de contenido 2"/>
          <p:cNvSpPr>
            <a:spLocks noGrp="1"/>
          </p:cNvSpPr>
          <p:nvPr>
            <p:ph sz="half" idx="1"/>
          </p:nvPr>
        </p:nvSpPr>
        <p:spPr>
          <a:xfrm>
            <a:off x="240075" y="799254"/>
            <a:ext cx="8786359" cy="5875866"/>
          </a:xfrm>
        </p:spPr>
        <p:txBody>
          <a:bodyPr>
            <a:noAutofit/>
          </a:bodyPr>
          <a:lstStyle/>
          <a:p>
            <a:endParaRPr lang="es-ES" sz="1800" dirty="0" smtClean="0">
              <a:solidFill>
                <a:srgbClr val="FFFF00"/>
              </a:solidFill>
            </a:endParaRPr>
          </a:p>
          <a:p>
            <a:r>
              <a:rPr lang="es-ES" sz="1800" dirty="0"/>
              <a:t>paro aleatorio puede afectar seriamente las funciones de una </a:t>
            </a:r>
            <a:r>
              <a:rPr lang="es-ES" sz="1800" dirty="0" smtClean="0"/>
              <a:t>planta.</a:t>
            </a:r>
          </a:p>
          <a:p>
            <a:r>
              <a:rPr lang="es-ES" sz="1800" dirty="0"/>
              <a:t>cuando se realiza un paró, no programado , un para intempestivo </a:t>
            </a:r>
            <a:r>
              <a:rPr lang="es-ES" sz="1800" dirty="0" smtClean="0"/>
              <a:t>pues </a:t>
            </a:r>
            <a:r>
              <a:rPr lang="es-ES" sz="1800" dirty="0"/>
              <a:t>se pierde  recurso económico ,inclusive se puede dañar equipos debido a la falta de </a:t>
            </a:r>
            <a:r>
              <a:rPr lang="es-ES" sz="1800" dirty="0" err="1"/>
              <a:t>energia</a:t>
            </a:r>
            <a:r>
              <a:rPr lang="es-ES" sz="1800" dirty="0"/>
              <a:t>, y esto involucra un costo dónde puede ser que se pare parcialmente o totalmente la </a:t>
            </a:r>
            <a:r>
              <a:rPr lang="es-ES" sz="1800" dirty="0" smtClean="0"/>
              <a:t>planta</a:t>
            </a:r>
          </a:p>
          <a:p>
            <a:r>
              <a:rPr lang="es-ES" dirty="0" smtClean="0"/>
              <a:t>Cuando no se </a:t>
            </a:r>
            <a:r>
              <a:rPr lang="es-ES" dirty="0"/>
              <a:t>prestó la atención </a:t>
            </a:r>
            <a:r>
              <a:rPr lang="es-ES" dirty="0" smtClean="0"/>
              <a:t>adecuada</a:t>
            </a:r>
          </a:p>
          <a:p>
            <a:r>
              <a:rPr lang="es-ES" dirty="0"/>
              <a:t>El lugar donde se realizó un corto circuito ,Por ejemplo, si se trata de eso se trata de cables o si trata de aisladores </a:t>
            </a:r>
            <a:r>
              <a:rPr lang="es-ES" dirty="0" smtClean="0"/>
              <a:t>.</a:t>
            </a:r>
          </a:p>
          <a:p>
            <a:r>
              <a:rPr lang="es-ES" dirty="0"/>
              <a:t>Otra cosa que ocurre es que, las fallas eléctricas tienen a volverse más grandes debido a descuido o a olvidos en el mantenimiento, o una </a:t>
            </a:r>
            <a:r>
              <a:rPr lang="es-ES" dirty="0" err="1"/>
              <a:t>coordinacion</a:t>
            </a:r>
            <a:r>
              <a:rPr lang="es-ES" dirty="0"/>
              <a:t> de </a:t>
            </a:r>
            <a:r>
              <a:rPr lang="es-ES" dirty="0" err="1"/>
              <a:t>protecciónes</a:t>
            </a:r>
            <a:r>
              <a:rPr lang="es-ES" dirty="0"/>
              <a:t> deficiente entonces las fallas se vuelven grandes y esto ocasiona que se puedan volver catastróficas la destrucción,</a:t>
            </a:r>
            <a:endParaRPr lang="es-ES" sz="1800" dirty="0" smtClean="0"/>
          </a:p>
          <a:p>
            <a:endParaRPr lang="en-US" sz="1800" dirty="0">
              <a:solidFill>
                <a:srgbClr val="FFFF00"/>
              </a:solidFill>
            </a:endParaRPr>
          </a:p>
        </p:txBody>
      </p:sp>
      <p:pic>
        <p:nvPicPr>
          <p:cNvPr id="5" name="Imagen 4"/>
          <p:cNvPicPr/>
          <p:nvPr/>
        </p:nvPicPr>
        <p:blipFill>
          <a:blip r:embed="rId2"/>
          <a:stretch>
            <a:fillRect/>
          </a:stretch>
        </p:blipFill>
        <p:spPr>
          <a:xfrm>
            <a:off x="9579723" y="1424605"/>
            <a:ext cx="2116181" cy="2253571"/>
          </a:xfrm>
          <a:prstGeom prst="rect">
            <a:avLst/>
          </a:prstGeom>
        </p:spPr>
      </p:pic>
      <p:pic>
        <p:nvPicPr>
          <p:cNvPr id="6" name="Imagen 5" descr="Resultado de imagen para banco de baterias de una subestacion electrica"/>
          <p:cNvPicPr/>
          <p:nvPr/>
        </p:nvPicPr>
        <p:blipFill>
          <a:blip r:embed="rId3">
            <a:extLst>
              <a:ext uri="{28A0092B-C50C-407E-A947-70E740481C1C}">
                <a14:useLocalDpi xmlns:a14="http://schemas.microsoft.com/office/drawing/2010/main" val="0"/>
              </a:ext>
            </a:extLst>
          </a:blip>
          <a:srcRect/>
          <a:stretch>
            <a:fillRect/>
          </a:stretch>
        </p:blipFill>
        <p:spPr bwMode="auto">
          <a:xfrm>
            <a:off x="9605849" y="4284843"/>
            <a:ext cx="2263638" cy="1632631"/>
          </a:xfrm>
          <a:prstGeom prst="rect">
            <a:avLst/>
          </a:prstGeom>
          <a:noFill/>
          <a:ln>
            <a:noFill/>
          </a:ln>
        </p:spPr>
      </p:pic>
    </p:spTree>
    <p:extLst>
      <p:ext uri="{BB962C8B-B14F-4D97-AF65-F5344CB8AC3E}">
        <p14:creationId xmlns:p14="http://schemas.microsoft.com/office/powerpoint/2010/main" val="3696353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0" y="685801"/>
            <a:ext cx="10314714" cy="894565"/>
          </a:xfrm>
        </p:spPr>
        <p:txBody>
          <a:bodyPr>
            <a:noAutofit/>
          </a:bodyPr>
          <a:lstStyle/>
          <a:p>
            <a:pPr lvl="0"/>
            <a:r>
              <a:rPr lang="es-PE" sz="3200" dirty="0">
                <a:solidFill>
                  <a:srgbClr val="FFFF00"/>
                </a:solidFill>
              </a:rPr>
              <a:t>COSTO DE PERDIDA EN MANTENIMIENTO CORRECTIVO</a:t>
            </a:r>
            <a:r>
              <a:rPr lang="en-US" sz="3200" dirty="0">
                <a:solidFill>
                  <a:srgbClr val="FFFF00"/>
                </a:solidFill>
              </a:rPr>
              <a:t/>
            </a:r>
            <a:br>
              <a:rPr lang="en-US" sz="3200" dirty="0">
                <a:solidFill>
                  <a:srgbClr val="FFFF00"/>
                </a:solidFill>
              </a:rPr>
            </a:br>
            <a:endParaRPr lang="en-US" sz="3200" dirty="0"/>
          </a:p>
        </p:txBody>
      </p:sp>
      <p:sp>
        <p:nvSpPr>
          <p:cNvPr id="3" name="Marcador de contenido 2"/>
          <p:cNvSpPr>
            <a:spLocks noGrp="1"/>
          </p:cNvSpPr>
          <p:nvPr>
            <p:ph sz="half" idx="1"/>
          </p:nvPr>
        </p:nvSpPr>
        <p:spPr>
          <a:xfrm>
            <a:off x="684210" y="1772923"/>
            <a:ext cx="10536783" cy="3272245"/>
          </a:xfrm>
        </p:spPr>
        <p:txBody>
          <a:bodyPr/>
          <a:lstStyle/>
          <a:p>
            <a:r>
              <a:rPr lang="es-ES" dirty="0" smtClean="0"/>
              <a:t>Sobre </a:t>
            </a:r>
            <a:r>
              <a:rPr lang="es-ES" dirty="0"/>
              <a:t>los costos de la perdida de producción que estos pueden ser desde un par de horas o inclusive como lo comentamos días completos a veces si estamos hablando de transformadores muy especiales son muy específicos</a:t>
            </a:r>
            <a:r>
              <a:rPr lang="es-ES" dirty="0" smtClean="0"/>
              <a:t>,</a:t>
            </a:r>
          </a:p>
          <a:p>
            <a:r>
              <a:rPr lang="es-ES" dirty="0"/>
              <a:t>Una subestación eléctrica, lo más recomendable es no hacer mantenimiento correctivo es la peor elección que podemos realizar y esto involucra pues costos que son generalmente mayores a los dos tipos de  mantenimiento Preventivo y el predictivo.</a:t>
            </a:r>
            <a:endParaRPr lang="en-US" dirty="0"/>
          </a:p>
        </p:txBody>
      </p:sp>
    </p:spTree>
    <p:extLst>
      <p:ext uri="{BB962C8B-B14F-4D97-AF65-F5344CB8AC3E}">
        <p14:creationId xmlns:p14="http://schemas.microsoft.com/office/powerpoint/2010/main" val="236545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1" y="215777"/>
            <a:ext cx="7989525" cy="1221137"/>
          </a:xfrm>
        </p:spPr>
        <p:txBody>
          <a:bodyPr>
            <a:normAutofit/>
          </a:bodyPr>
          <a:lstStyle/>
          <a:p>
            <a:r>
              <a:rPr lang="es-ES" dirty="0">
                <a:solidFill>
                  <a:srgbClr val="FFFF00"/>
                </a:solidFill>
              </a:rPr>
              <a:t>MANTENIMIENTO PREVENTIVO</a:t>
            </a:r>
            <a:endParaRPr lang="en-US" dirty="0">
              <a:solidFill>
                <a:srgbClr val="FFFF00"/>
              </a:solidFill>
            </a:endParaRPr>
          </a:p>
        </p:txBody>
      </p:sp>
      <p:sp>
        <p:nvSpPr>
          <p:cNvPr id="3" name="Marcador de contenido 2"/>
          <p:cNvSpPr>
            <a:spLocks noGrp="1"/>
          </p:cNvSpPr>
          <p:nvPr>
            <p:ph sz="half" idx="1"/>
          </p:nvPr>
        </p:nvSpPr>
        <p:spPr>
          <a:xfrm>
            <a:off x="561452" y="2096589"/>
            <a:ext cx="6583932" cy="3311434"/>
          </a:xfrm>
        </p:spPr>
        <p:txBody>
          <a:bodyPr>
            <a:normAutofit/>
          </a:bodyPr>
          <a:lstStyle/>
          <a:p>
            <a:r>
              <a:rPr lang="es-ES" dirty="0">
                <a:solidFill>
                  <a:schemeClr val="tx1"/>
                </a:solidFill>
              </a:rPr>
              <a:t>Acerca del mantenimiento preventivo se puede realizar con la ayuda del uso de los sentidos la vista el oído dónde podemos encontrar problemas que todavía están cerca de presentarse y que nosotros podemos anticiparnos. </a:t>
            </a:r>
            <a:endParaRPr lang="es-ES" dirty="0" smtClean="0">
              <a:solidFill>
                <a:schemeClr val="tx1"/>
              </a:solidFill>
            </a:endParaRPr>
          </a:p>
          <a:p>
            <a:r>
              <a:rPr lang="es-ES" dirty="0" smtClean="0">
                <a:solidFill>
                  <a:schemeClr val="tx1"/>
                </a:solidFill>
              </a:rPr>
              <a:t>Gracias a una inspección sencilla como una inspección visual en expresión auditiva que también nos puede brindar ciertas percepciones para que podemos captar </a:t>
            </a:r>
            <a:endParaRPr lang="en-US" dirty="0">
              <a:solidFill>
                <a:schemeClr val="tx1"/>
              </a:solidFill>
            </a:endParaRPr>
          </a:p>
        </p:txBody>
      </p:sp>
      <p:pic>
        <p:nvPicPr>
          <p:cNvPr id="5" name="Marcador de contenido 4"/>
          <p:cNvPicPr>
            <a:picLocks noGrp="1"/>
          </p:cNvPicPr>
          <p:nvPr>
            <p:ph sz="half" idx="2"/>
          </p:nvPr>
        </p:nvPicPr>
        <p:blipFill>
          <a:blip r:embed="rId2"/>
          <a:stretch>
            <a:fillRect/>
          </a:stretch>
        </p:blipFill>
        <p:spPr>
          <a:xfrm>
            <a:off x="7595009" y="1244978"/>
            <a:ext cx="4705350" cy="3248025"/>
          </a:xfrm>
          <a:prstGeom prst="rect">
            <a:avLst/>
          </a:prstGeom>
        </p:spPr>
      </p:pic>
    </p:spTree>
    <p:extLst>
      <p:ext uri="{BB962C8B-B14F-4D97-AF65-F5344CB8AC3E}">
        <p14:creationId xmlns:p14="http://schemas.microsoft.com/office/powerpoint/2010/main" val="193691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684211" y="1770018"/>
            <a:ext cx="6461172" cy="5401490"/>
          </a:xfrm>
        </p:spPr>
        <p:txBody>
          <a:bodyPr>
            <a:normAutofit fontScale="77500" lnSpcReduction="20000"/>
          </a:bodyPr>
          <a:lstStyle/>
          <a:p>
            <a:r>
              <a:rPr lang="es-PE" dirty="0">
                <a:solidFill>
                  <a:schemeClr val="tx1"/>
                </a:solidFill>
              </a:rPr>
              <a:t>limpieza de </a:t>
            </a:r>
            <a:r>
              <a:rPr lang="en-US" dirty="0">
                <a:solidFill>
                  <a:schemeClr val="tx1"/>
                </a:solidFill>
              </a:rPr>
              <a:t> </a:t>
            </a:r>
            <a:r>
              <a:rPr lang="es-PE" dirty="0">
                <a:solidFill>
                  <a:schemeClr val="tx1"/>
                </a:solidFill>
              </a:rPr>
              <a:t>los </a:t>
            </a:r>
            <a:r>
              <a:rPr lang="es-PE" dirty="0" smtClean="0">
                <a:solidFill>
                  <a:schemeClr val="tx1"/>
                </a:solidFill>
              </a:rPr>
              <a:t>equipos</a:t>
            </a:r>
          </a:p>
          <a:p>
            <a:r>
              <a:rPr lang="es-PE" dirty="0">
                <a:solidFill>
                  <a:schemeClr val="tx1"/>
                </a:solidFill>
              </a:rPr>
              <a:t>En la limpieza de los equipos se realiza dentro del mantenimiento preventivo dónde podemos limpiar desde gabinetes o una limpieza interna de Aisladores  una limpieza interna para extraer el polvo y este no pueda provocar una falla en nuestros equipos </a:t>
            </a:r>
            <a:endParaRPr lang="en-US" dirty="0">
              <a:solidFill>
                <a:schemeClr val="tx1"/>
              </a:solidFill>
            </a:endParaRPr>
          </a:p>
          <a:p>
            <a:endParaRPr lang="es-ES" dirty="0" smtClean="0">
              <a:solidFill>
                <a:schemeClr val="tx1"/>
              </a:solidFill>
            </a:endParaRPr>
          </a:p>
          <a:p>
            <a:r>
              <a:rPr lang="es-PE" dirty="0">
                <a:solidFill>
                  <a:schemeClr val="tx1"/>
                </a:solidFill>
              </a:rPr>
              <a:t>reapriete  </a:t>
            </a:r>
            <a:r>
              <a:rPr lang="es-PE" dirty="0" smtClean="0">
                <a:solidFill>
                  <a:schemeClr val="tx1"/>
                </a:solidFill>
              </a:rPr>
              <a:t>de</a:t>
            </a:r>
            <a:r>
              <a:rPr lang="en-US" dirty="0">
                <a:solidFill>
                  <a:schemeClr val="tx1"/>
                </a:solidFill>
              </a:rPr>
              <a:t> </a:t>
            </a:r>
            <a:r>
              <a:rPr lang="es-PE" dirty="0" smtClean="0">
                <a:solidFill>
                  <a:schemeClr val="tx1"/>
                </a:solidFill>
              </a:rPr>
              <a:t>conexiones.</a:t>
            </a:r>
          </a:p>
          <a:p>
            <a:r>
              <a:rPr lang="es-ES" dirty="0">
                <a:solidFill>
                  <a:schemeClr val="tx1"/>
                </a:solidFill>
              </a:rPr>
              <a:t> El reapriete  de conexiones se considera como mantenimiento preventivo nosotros podemos realizar este mantenimiento para que los equipos no tengan daños y </a:t>
            </a:r>
            <a:r>
              <a:rPr lang="es-ES" dirty="0" err="1">
                <a:solidFill>
                  <a:schemeClr val="tx1"/>
                </a:solidFill>
              </a:rPr>
              <a:t>asi</a:t>
            </a:r>
            <a:r>
              <a:rPr lang="es-ES" dirty="0">
                <a:solidFill>
                  <a:schemeClr val="tx1"/>
                </a:solidFill>
              </a:rPr>
              <a:t> no sé realice la acumulación  de polvo que pueda dañar a los equipos y realizar que la impedancia baje en alguna zona y esto ocasione un corto circuito en algún cable o en algún </a:t>
            </a:r>
            <a:r>
              <a:rPr lang="es-ES" dirty="0" smtClean="0">
                <a:solidFill>
                  <a:schemeClr val="tx1"/>
                </a:solidFill>
              </a:rPr>
              <a:t>Aislamiento</a:t>
            </a:r>
          </a:p>
          <a:p>
            <a:endParaRPr lang="es-ES" dirty="0" smtClean="0">
              <a:solidFill>
                <a:schemeClr val="tx1"/>
              </a:solidFill>
            </a:endParaRPr>
          </a:p>
          <a:p>
            <a:r>
              <a:rPr lang="es-PE" dirty="0">
                <a:solidFill>
                  <a:schemeClr val="tx1"/>
                </a:solidFill>
              </a:rPr>
              <a:t>lubricación </a:t>
            </a:r>
            <a:r>
              <a:rPr lang="es-PE" dirty="0" smtClean="0">
                <a:solidFill>
                  <a:schemeClr val="tx1"/>
                </a:solidFill>
              </a:rPr>
              <a:t>de    </a:t>
            </a:r>
            <a:r>
              <a:rPr lang="es-PE" dirty="0">
                <a:solidFill>
                  <a:schemeClr val="tx1"/>
                </a:solidFill>
              </a:rPr>
              <a:t>partes </a:t>
            </a:r>
            <a:r>
              <a:rPr lang="es-PE" dirty="0" smtClean="0">
                <a:solidFill>
                  <a:schemeClr val="tx1"/>
                </a:solidFill>
              </a:rPr>
              <a:t>móviles</a:t>
            </a:r>
          </a:p>
          <a:p>
            <a:r>
              <a:rPr lang="es-PE" dirty="0">
                <a:solidFill>
                  <a:schemeClr val="tx1"/>
                </a:solidFill>
              </a:rPr>
              <a:t> La lubricación de partes móviles, por ejemplo, para seccionadores cuchillas es fundamental que tengamos estos estos equipos lubricados según las recomendaciones del fabricante, </a:t>
            </a:r>
            <a:endParaRPr lang="en-US" dirty="0">
              <a:solidFill>
                <a:schemeClr val="tx1"/>
              </a:solidFill>
            </a:endParaRPr>
          </a:p>
          <a:p>
            <a:endParaRPr lang="es-ES" dirty="0"/>
          </a:p>
          <a:p>
            <a:endParaRPr lang="en-US" dirty="0" smtClean="0"/>
          </a:p>
          <a:p>
            <a:endParaRPr lang="en-US" dirty="0"/>
          </a:p>
          <a:p>
            <a:endParaRPr lang="en-US" dirty="0"/>
          </a:p>
        </p:txBody>
      </p:sp>
      <p:sp>
        <p:nvSpPr>
          <p:cNvPr id="5" name="Título 1"/>
          <p:cNvSpPr txBox="1">
            <a:spLocks noGrp="1"/>
          </p:cNvSpPr>
          <p:nvPr>
            <p:ph type="title"/>
          </p:nvPr>
        </p:nvSpPr>
        <p:spPr>
          <a:xfrm>
            <a:off x="684211" y="0"/>
            <a:ext cx="85344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400" dirty="0" smtClean="0">
                <a:solidFill>
                  <a:srgbClr val="FFFF00"/>
                </a:solidFill>
              </a:rPr>
              <a:t>EJEMPLO DE MANTENIMIENTO PREVENTIVO</a:t>
            </a:r>
            <a:endParaRPr lang="en-US" sz="2400" dirty="0">
              <a:solidFill>
                <a:srgbClr val="FFFF00"/>
              </a:solidFill>
            </a:endParaRPr>
          </a:p>
        </p:txBody>
      </p:sp>
      <p:pic>
        <p:nvPicPr>
          <p:cNvPr id="6" name="Marcador de contenido 5"/>
          <p:cNvPicPr>
            <a:picLocks noGrp="1"/>
          </p:cNvPicPr>
          <p:nvPr>
            <p:ph sz="half" idx="2"/>
          </p:nvPr>
        </p:nvPicPr>
        <p:blipFill>
          <a:blip r:embed="rId2"/>
          <a:stretch>
            <a:fillRect/>
          </a:stretch>
        </p:blipFill>
        <p:spPr>
          <a:xfrm>
            <a:off x="7513659" y="569209"/>
            <a:ext cx="2714559" cy="2083526"/>
          </a:xfrm>
          <a:prstGeom prst="rect">
            <a:avLst/>
          </a:prstGeom>
        </p:spPr>
      </p:pic>
      <p:pic>
        <p:nvPicPr>
          <p:cNvPr id="7" name="Imagen 6"/>
          <p:cNvPicPr/>
          <p:nvPr/>
        </p:nvPicPr>
        <p:blipFill>
          <a:blip r:embed="rId3"/>
          <a:stretch>
            <a:fillRect/>
          </a:stretch>
        </p:blipFill>
        <p:spPr>
          <a:xfrm>
            <a:off x="7513659" y="2744175"/>
            <a:ext cx="2645470" cy="1983798"/>
          </a:xfrm>
          <a:prstGeom prst="rect">
            <a:avLst/>
          </a:prstGeom>
        </p:spPr>
      </p:pic>
      <p:pic>
        <p:nvPicPr>
          <p:cNvPr id="8" name="Imagen 7"/>
          <p:cNvPicPr/>
          <p:nvPr/>
        </p:nvPicPr>
        <p:blipFill>
          <a:blip r:embed="rId4"/>
          <a:stretch>
            <a:fillRect/>
          </a:stretch>
        </p:blipFill>
        <p:spPr>
          <a:xfrm>
            <a:off x="7513659" y="4819413"/>
            <a:ext cx="2645470" cy="1725078"/>
          </a:xfrm>
          <a:prstGeom prst="rect">
            <a:avLst/>
          </a:prstGeom>
        </p:spPr>
      </p:pic>
    </p:spTree>
    <p:extLst>
      <p:ext uri="{BB962C8B-B14F-4D97-AF65-F5344CB8AC3E}">
        <p14:creationId xmlns:p14="http://schemas.microsoft.com/office/powerpoint/2010/main" val="2501018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1" y="685800"/>
            <a:ext cx="8534400" cy="1507067"/>
          </a:xfrm>
        </p:spPr>
        <p:txBody>
          <a:bodyPr/>
          <a:lstStyle/>
          <a:p>
            <a:r>
              <a:rPr lang="es-PE" dirty="0">
                <a:solidFill>
                  <a:srgbClr val="FFFF00"/>
                </a:solidFill>
              </a:rPr>
              <a:t>EL MANTENIMIENTO PREDICTIVO</a:t>
            </a:r>
            <a:r>
              <a:rPr lang="en-US" dirty="0"/>
              <a:t/>
            </a:r>
            <a:br>
              <a:rPr lang="en-US" dirty="0"/>
            </a:br>
            <a:endParaRPr lang="en-US" dirty="0"/>
          </a:p>
        </p:txBody>
      </p:sp>
      <p:sp>
        <p:nvSpPr>
          <p:cNvPr id="3" name="Marcador de contenido 2"/>
          <p:cNvSpPr>
            <a:spLocks noGrp="1"/>
          </p:cNvSpPr>
          <p:nvPr>
            <p:ph sz="half" idx="1"/>
          </p:nvPr>
        </p:nvSpPr>
        <p:spPr>
          <a:xfrm>
            <a:off x="684211" y="2026558"/>
            <a:ext cx="7767458" cy="3890916"/>
          </a:xfrm>
        </p:spPr>
        <p:txBody>
          <a:bodyPr/>
          <a:lstStyle/>
          <a:p>
            <a:r>
              <a:rPr lang="es-ES" dirty="0"/>
              <a:t>El mantenimiento predictivo involucra, el uso de tecnologías como la </a:t>
            </a:r>
            <a:r>
              <a:rPr lang="es-ES" dirty="0" err="1"/>
              <a:t>termografia</a:t>
            </a:r>
            <a:r>
              <a:rPr lang="es-ES" dirty="0"/>
              <a:t>, dónde  se puede encontrar indicios del problema que no se detectan a simple vista como sociedad en conexiones, cuando tenemos tornillería floja y ya podemos encontrar una diferencia de temperaturas entre las Fases también podemos suponer que es un desbalance de corrientes, pero podemos detectar ciertos problemas, que simple vista  no pueden localizar con la termografía</a:t>
            </a:r>
            <a:endParaRPr lang="en-US" dirty="0"/>
          </a:p>
        </p:txBody>
      </p:sp>
      <p:pic>
        <p:nvPicPr>
          <p:cNvPr id="5" name="Imagen 4"/>
          <p:cNvPicPr/>
          <p:nvPr/>
        </p:nvPicPr>
        <p:blipFill>
          <a:blip r:embed="rId2"/>
          <a:stretch>
            <a:fillRect/>
          </a:stretch>
        </p:blipFill>
        <p:spPr>
          <a:xfrm>
            <a:off x="8451669" y="1626235"/>
            <a:ext cx="2860765" cy="3664222"/>
          </a:xfrm>
          <a:prstGeom prst="rect">
            <a:avLst/>
          </a:prstGeom>
        </p:spPr>
      </p:pic>
    </p:spTree>
    <p:extLst>
      <p:ext uri="{BB962C8B-B14F-4D97-AF65-F5344CB8AC3E}">
        <p14:creationId xmlns:p14="http://schemas.microsoft.com/office/powerpoint/2010/main" val="1271188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684211" y="1391193"/>
            <a:ext cx="7640140" cy="4774476"/>
          </a:xfrm>
        </p:spPr>
        <p:txBody>
          <a:bodyPr>
            <a:normAutofit fontScale="92500" lnSpcReduction="20000"/>
          </a:bodyPr>
          <a:lstStyle/>
          <a:p>
            <a:r>
              <a:rPr lang="es-PE" dirty="0"/>
              <a:t> </a:t>
            </a:r>
            <a:r>
              <a:rPr lang="es-PE" dirty="0" smtClean="0">
                <a:solidFill>
                  <a:schemeClr val="tx1"/>
                </a:solidFill>
              </a:rPr>
              <a:t>análisis </a:t>
            </a:r>
            <a:r>
              <a:rPr lang="es-PE" dirty="0">
                <a:solidFill>
                  <a:schemeClr val="tx1"/>
                </a:solidFill>
              </a:rPr>
              <a:t>de </a:t>
            </a:r>
            <a:r>
              <a:rPr lang="es-PE" dirty="0" smtClean="0">
                <a:solidFill>
                  <a:schemeClr val="tx1"/>
                </a:solidFill>
              </a:rPr>
              <a:t>aceite dieléctrico</a:t>
            </a:r>
          </a:p>
          <a:p>
            <a:r>
              <a:rPr lang="es-ES" dirty="0">
                <a:solidFill>
                  <a:schemeClr val="tx1"/>
                </a:solidFill>
              </a:rPr>
              <a:t>Análisis de aceite dieléctrico, dónde podemos encontrar desde problemas que apenas empiezan a desarrollar en el transformador este tipo de análisis, nos ayudan a detectar problemas que todavía falta mucho tiempo para que se presenten o problemas, que ya están ligados a una falla </a:t>
            </a:r>
            <a:r>
              <a:rPr lang="es-ES" dirty="0" smtClean="0">
                <a:solidFill>
                  <a:schemeClr val="tx1"/>
                </a:solidFill>
              </a:rPr>
              <a:t>inminente.</a:t>
            </a:r>
          </a:p>
          <a:p>
            <a:r>
              <a:rPr lang="es-ES" dirty="0">
                <a:solidFill>
                  <a:schemeClr val="tx1"/>
                </a:solidFill>
              </a:rPr>
              <a:t>Las </a:t>
            </a:r>
            <a:r>
              <a:rPr lang="es-ES" dirty="0" err="1">
                <a:solidFill>
                  <a:schemeClr val="tx1"/>
                </a:solidFill>
              </a:rPr>
              <a:t>puebas</a:t>
            </a:r>
            <a:r>
              <a:rPr lang="es-ES" dirty="0">
                <a:solidFill>
                  <a:schemeClr val="tx1"/>
                </a:solidFill>
              </a:rPr>
              <a:t> que comúnmente se realiza son la cromatografía de gases que nos ayuda a detectar gases combustibles en el aceite del transformador</a:t>
            </a:r>
            <a:r>
              <a:rPr lang="es-ES" dirty="0" smtClean="0"/>
              <a:t>, .</a:t>
            </a:r>
          </a:p>
          <a:p>
            <a:r>
              <a:rPr lang="es-ES" dirty="0">
                <a:solidFill>
                  <a:schemeClr val="tx1"/>
                </a:solidFill>
              </a:rPr>
              <a:t>también tenemos las pruebas Fisicoquímicas que nos ayudan a detectar el estado actual de nuestro aceite dieléctrico así como una prueba de </a:t>
            </a:r>
            <a:r>
              <a:rPr lang="es-ES" dirty="0" err="1">
                <a:solidFill>
                  <a:schemeClr val="tx1"/>
                </a:solidFill>
              </a:rPr>
              <a:t>bifenilos</a:t>
            </a:r>
            <a:r>
              <a:rPr lang="es-ES" dirty="0">
                <a:solidFill>
                  <a:schemeClr val="tx1"/>
                </a:solidFill>
              </a:rPr>
              <a:t> </a:t>
            </a:r>
            <a:r>
              <a:rPr lang="es-ES" dirty="0" err="1">
                <a:solidFill>
                  <a:schemeClr val="tx1"/>
                </a:solidFill>
              </a:rPr>
              <a:t>policlorados</a:t>
            </a:r>
            <a:r>
              <a:rPr lang="es-ES" dirty="0">
                <a:solidFill>
                  <a:schemeClr val="tx1"/>
                </a:solidFill>
              </a:rPr>
              <a:t> que nos ayuda a saber si no transformador tiene </a:t>
            </a:r>
            <a:r>
              <a:rPr lang="es-ES" b="1" dirty="0" err="1">
                <a:solidFill>
                  <a:schemeClr val="tx1"/>
                </a:solidFill>
              </a:rPr>
              <a:t>askareles</a:t>
            </a:r>
            <a:r>
              <a:rPr lang="es-ES" b="1" dirty="0">
                <a:solidFill>
                  <a:schemeClr val="tx1"/>
                </a:solidFill>
              </a:rPr>
              <a:t> </a:t>
            </a:r>
            <a:r>
              <a:rPr lang="es-ES" dirty="0">
                <a:solidFill>
                  <a:schemeClr val="tx1"/>
                </a:solidFill>
              </a:rPr>
              <a:t>o no lo tiene ya que estos son amigos dañinos para el ser humano y debemos detectar cuando estos se encuentran presentes en el transformador. </a:t>
            </a:r>
            <a:endParaRPr lang="en-US" dirty="0">
              <a:solidFill>
                <a:schemeClr val="tx1"/>
              </a:solidFill>
            </a:endParaRPr>
          </a:p>
        </p:txBody>
      </p:sp>
      <p:pic>
        <p:nvPicPr>
          <p:cNvPr id="5" name="Marcador de contenido 4"/>
          <p:cNvPicPr>
            <a:picLocks noGrp="1"/>
          </p:cNvPicPr>
          <p:nvPr>
            <p:ph sz="half" idx="2"/>
          </p:nvPr>
        </p:nvPicPr>
        <p:blipFill>
          <a:blip r:embed="rId2"/>
          <a:stretch>
            <a:fillRect/>
          </a:stretch>
        </p:blipFill>
        <p:spPr>
          <a:xfrm>
            <a:off x="8324351" y="1391193"/>
            <a:ext cx="2724150" cy="1809750"/>
          </a:xfrm>
          <a:prstGeom prst="rect">
            <a:avLst/>
          </a:prstGeom>
        </p:spPr>
      </p:pic>
      <p:sp>
        <p:nvSpPr>
          <p:cNvPr id="6" name="Título 1"/>
          <p:cNvSpPr txBox="1">
            <a:spLocks noGrp="1"/>
          </p:cNvSpPr>
          <p:nvPr>
            <p:ph type="title"/>
          </p:nvPr>
        </p:nvSpPr>
        <p:spPr>
          <a:xfrm>
            <a:off x="684211" y="385595"/>
            <a:ext cx="85344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400" dirty="0" smtClean="0">
                <a:solidFill>
                  <a:srgbClr val="FFFF00"/>
                </a:solidFill>
              </a:rPr>
              <a:t>EJEMPLO DE MANTENIMIENTO PREDICTIVO</a:t>
            </a:r>
            <a:endParaRPr lang="en-US" sz="2400" dirty="0">
              <a:solidFill>
                <a:srgbClr val="FFFF00"/>
              </a:solidFill>
            </a:endParaRPr>
          </a:p>
        </p:txBody>
      </p:sp>
    </p:spTree>
    <p:extLst>
      <p:ext uri="{BB962C8B-B14F-4D97-AF65-F5344CB8AC3E}">
        <p14:creationId xmlns:p14="http://schemas.microsoft.com/office/powerpoint/2010/main" val="241221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684210" y="685799"/>
            <a:ext cx="10366967" cy="3990703"/>
          </a:xfrm>
        </p:spPr>
        <p:txBody>
          <a:bodyPr>
            <a:normAutofit fontScale="92500" lnSpcReduction="10000"/>
          </a:bodyPr>
          <a:lstStyle/>
          <a:p>
            <a:r>
              <a:rPr lang="es-PE" dirty="0"/>
              <a:t>medición </a:t>
            </a:r>
            <a:r>
              <a:rPr lang="es-PE" dirty="0" smtClean="0"/>
              <a:t>de puesta </a:t>
            </a:r>
            <a:r>
              <a:rPr lang="es-PE" dirty="0"/>
              <a:t>a </a:t>
            </a:r>
            <a:r>
              <a:rPr lang="es-PE" dirty="0" smtClean="0"/>
              <a:t>tierra.</a:t>
            </a:r>
          </a:p>
          <a:p>
            <a:r>
              <a:rPr lang="es-ES" dirty="0"/>
              <a:t>es la  de medición de puesta a tierra, que es importante realizar la para que no tengamos una asistencia que se oponga el paso de la corriente en caso de un cortocircuito o también, aunque no ocurre un cortocircuito es muy importante que tengamos esta resistencia tierra en base a las </a:t>
            </a:r>
            <a:r>
              <a:rPr lang="es-ES" dirty="0" smtClean="0"/>
              <a:t>normativas.</a:t>
            </a:r>
          </a:p>
          <a:p>
            <a:r>
              <a:rPr lang="es-ES" dirty="0"/>
              <a:t>en este caso. en este caso debido a que sí tenemos una resistencia alta, si nosotros estamos hablando, por ejemplo de las subestaciones generan campos eléctricos y magnéticos demasiado fuertes, entonces estamos hablando también de inducción y esto como bien sabemos genera corrientes estáticas, dónde si nosotros no tenemos el cuidado de mantener nuestros puestas a tierra, pues pueden ser demasiado perjudiciales para los equipos</a:t>
            </a:r>
            <a:r>
              <a:rPr lang="es-ES" dirty="0" smtClean="0"/>
              <a:t>,</a:t>
            </a:r>
          </a:p>
          <a:p>
            <a:r>
              <a:rPr lang="es-ES" dirty="0"/>
              <a:t>pero sobre todo para las personas que </a:t>
            </a:r>
            <a:r>
              <a:rPr lang="es-ES" dirty="0" err="1"/>
              <a:t>estan</a:t>
            </a:r>
            <a:r>
              <a:rPr lang="es-ES" dirty="0"/>
              <a:t> en la subestación dónde pueden recibir descargas demasiado severas </a:t>
            </a:r>
            <a:endParaRPr lang="en-US" dirty="0"/>
          </a:p>
          <a:p>
            <a:endParaRPr lang="en-US" dirty="0"/>
          </a:p>
        </p:txBody>
      </p:sp>
      <p:pic>
        <p:nvPicPr>
          <p:cNvPr id="5" name="Marcador de contenido 4"/>
          <p:cNvPicPr>
            <a:picLocks noGrp="1"/>
          </p:cNvPicPr>
          <p:nvPr>
            <p:ph sz="half" idx="2"/>
          </p:nvPr>
        </p:nvPicPr>
        <p:blipFill>
          <a:blip r:embed="rId2"/>
          <a:stretch>
            <a:fillRect/>
          </a:stretch>
        </p:blipFill>
        <p:spPr>
          <a:xfrm>
            <a:off x="3925296" y="4150491"/>
            <a:ext cx="3675787" cy="2180749"/>
          </a:xfrm>
          <a:prstGeom prst="rect">
            <a:avLst/>
          </a:prstGeom>
        </p:spPr>
      </p:pic>
    </p:spTree>
    <p:extLst>
      <p:ext uri="{BB962C8B-B14F-4D97-AF65-F5344CB8AC3E}">
        <p14:creationId xmlns:p14="http://schemas.microsoft.com/office/powerpoint/2010/main" val="329325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2" y="4121572"/>
            <a:ext cx="10837228" cy="1377891"/>
          </a:xfrm>
        </p:spPr>
        <p:txBody>
          <a:bodyPr>
            <a:noAutofit/>
          </a:bodyPr>
          <a:lstStyle/>
          <a:p>
            <a:r>
              <a:rPr lang="es-ES" sz="2000" dirty="0" smtClean="0"/>
              <a:t>CONCLUSIONES:</a:t>
            </a:r>
            <a:br>
              <a:rPr lang="es-ES" sz="2000" dirty="0" smtClean="0"/>
            </a:br>
            <a:r>
              <a:rPr lang="es-ES" sz="2000" dirty="0"/>
              <a:t>subestaciones involucra muchos aspectos estamos hablando entonces de que se involucra en ciertas técnicas involucran el uso de los sentidos para que nosotros podamos detectar problemas antes de que ocurran eso es el objetivo de realizar mantenimiento en realidad .La parte de mantenimiento de subestaciones eléctricas de media tensión que son el 80% de las industrias dónde tenemos instalados estos equipos de media tensión el otro 20% pues son subestaciones en alta tensión</a:t>
            </a:r>
            <a:endParaRPr lang="en-US" sz="2000" dirty="0"/>
          </a:p>
        </p:txBody>
      </p:sp>
      <p:sp>
        <p:nvSpPr>
          <p:cNvPr id="3" name="Marcador de contenido 2"/>
          <p:cNvSpPr>
            <a:spLocks noGrp="1"/>
          </p:cNvSpPr>
          <p:nvPr>
            <p:ph sz="half" idx="1"/>
          </p:nvPr>
        </p:nvSpPr>
        <p:spPr>
          <a:xfrm>
            <a:off x="684212" y="581298"/>
            <a:ext cx="9883640" cy="3063240"/>
          </a:xfrm>
        </p:spPr>
        <p:txBody>
          <a:bodyPr>
            <a:normAutofit fontScale="92500" lnSpcReduction="20000"/>
          </a:bodyPr>
          <a:lstStyle/>
          <a:p>
            <a:r>
              <a:rPr lang="es-PE" dirty="0"/>
              <a:t>- </a:t>
            </a:r>
            <a:r>
              <a:rPr lang="es-PE" dirty="0" err="1" smtClean="0"/>
              <a:t>Ell</a:t>
            </a:r>
            <a:r>
              <a:rPr lang="es-PE" dirty="0" smtClean="0"/>
              <a:t> </a:t>
            </a:r>
            <a:r>
              <a:rPr lang="es-PE" dirty="0"/>
              <a:t>análisis de la calidad de la energía de nuestros </a:t>
            </a:r>
            <a:r>
              <a:rPr lang="es-PE" dirty="0" smtClean="0"/>
              <a:t>equipos</a:t>
            </a:r>
          </a:p>
          <a:p>
            <a:r>
              <a:rPr lang="es-ES" dirty="0"/>
              <a:t>en este caso del secundario de los transformadores, dónde podemos encontrar problemas desde armónicos podemos encontrar también inclusive transitorios encontrar desbalances de corriente desbalance de voltaje es importante que detectemos todo este tipo de situaciones porque alimentamos a los equipos con esta energía y si  alimentamos a un equipo con energía </a:t>
            </a:r>
            <a:r>
              <a:rPr lang="es-ES" dirty="0" smtClean="0"/>
              <a:t>deficiente.</a:t>
            </a:r>
          </a:p>
          <a:p>
            <a:r>
              <a:rPr lang="es-ES" dirty="0"/>
              <a:t>un motor eléctrico este puede llegar a dañarse algo tan robusto con motor puede llegar a tener un fallo si nosotros no lo alimentamos con energía adecuadamente, qué es esta energía pues en </a:t>
            </a:r>
            <a:r>
              <a:rPr lang="es-ES" dirty="0" err="1"/>
              <a:t>energia</a:t>
            </a:r>
            <a:r>
              <a:rPr lang="es-ES" dirty="0"/>
              <a:t> nominal ,el análisis de calidad de la energía involucrada no tener problemas de voltaje no tener problemas de frecuencia ,</a:t>
            </a:r>
            <a:endParaRPr lang="en-US" dirty="0"/>
          </a:p>
          <a:p>
            <a:endParaRPr lang="en-US" dirty="0"/>
          </a:p>
        </p:txBody>
      </p:sp>
    </p:spTree>
    <p:extLst>
      <p:ext uri="{BB962C8B-B14F-4D97-AF65-F5344CB8AC3E}">
        <p14:creationId xmlns:p14="http://schemas.microsoft.com/office/powerpoint/2010/main" val="483518585"/>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101</TotalTime>
  <Words>1243</Words>
  <Application>Microsoft Office PowerPoint</Application>
  <PresentationFormat>Panorámica</PresentationFormat>
  <Paragraphs>57</Paragraphs>
  <Slides>12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Century Gothic</vt:lpstr>
      <vt:lpstr>Wingdings 3</vt:lpstr>
      <vt:lpstr>Sector</vt:lpstr>
      <vt:lpstr>   MANTENIIENTO DE SUBESTACIONES </vt:lpstr>
      <vt:lpstr> Las subestaciones eléctricas radica, en el Gran costó que tiene cada uno de los equipos que ahí se encuentran ,pero sobre todo en la importancia que tienen es  para que no ocurra una falla</vt:lpstr>
      <vt:lpstr>ocasionar una pérdida considerable puesto que muchas veces los tiempos de suministro de este tipo de equipos son muy sencillos pueden ocasionar largos periodos de tiempo perdido. </vt:lpstr>
      <vt:lpstr>que básicamente son los que se consideran para la parte industrial que son:  -El mantenimiento correctivo   -El mantenimiento preventivo  -El mantenimiento predictivo </vt:lpstr>
      <vt:lpstr>MANTENIMIENTO CORRECTIVO </vt:lpstr>
      <vt:lpstr>COSTO DE PERDIDA EN MANTENIMIENTO CORRECTIVO </vt:lpstr>
      <vt:lpstr>MANTENIMIENTO PREVENTIVO</vt:lpstr>
      <vt:lpstr>EJEMPLO DE MANTENIMIENTO PREVENTIVO</vt:lpstr>
      <vt:lpstr>EL MANTENIMIENTO PREDICTIVO </vt:lpstr>
      <vt:lpstr>EJEMPLO DE MANTENIMIENTO PREDICTIVO</vt:lpstr>
      <vt:lpstr>Presentación de PowerPoint</vt:lpstr>
      <vt:lpstr>CONCLUSIONES: subestaciones involucra muchos aspectos estamos hablando entonces de que se involucra en ciertas técnicas involucran el uso de los sentidos para que nosotros podamos detectar problemas antes de que ocurran eso es el objetivo de realizar mantenimiento en realidad .La parte de mantenimiento de subestaciones eléctricas de media tensión que son el 80% de las industrias dónde tenemos instalados estos equipos de media tensión el otro 20% pues son subestaciones en alta tensión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MANTENIIENTO DE SUBESTACIONES</dc:title>
  <dc:creator>INGENIERIA2</dc:creator>
  <cp:lastModifiedBy>INGENIERIA2</cp:lastModifiedBy>
  <cp:revision>10</cp:revision>
  <dcterms:created xsi:type="dcterms:W3CDTF">2019-12-12T13:29:01Z</dcterms:created>
  <dcterms:modified xsi:type="dcterms:W3CDTF">2019-12-12T15:10:18Z</dcterms:modified>
</cp:coreProperties>
</file>